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82439" y="3668079"/>
            <a:ext cx="12723122" cy="2251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1"/>
              </a:lnSpc>
            </a:pPr>
            <a:r>
              <a:rPr lang="en-US" sz="7867" spc="-275">
                <a:solidFill>
                  <a:srgbClr val="16D4C8"/>
                </a:solidFill>
                <a:latin typeface="Montserrat Heavy"/>
              </a:rPr>
              <a:t>DECODING GAMING BEHAVIOUR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61660" y="2510543"/>
            <a:ext cx="8974383" cy="57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4059" spc="-142">
                <a:solidFill>
                  <a:srgbClr val="FFFFFF"/>
                </a:solidFill>
                <a:latin typeface="Montserrat"/>
              </a:rPr>
              <a:t>Mentorness  Project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64452" y="6299471"/>
            <a:ext cx="6276122" cy="39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2838" spc="-99">
                <a:solidFill>
                  <a:srgbClr val="FFFFFF"/>
                </a:solidFill>
                <a:latin typeface="Montserrat Medium"/>
              </a:rPr>
              <a:t>Presented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61660" y="7633679"/>
            <a:ext cx="8761888" cy="57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963" spc="-138">
                <a:solidFill>
                  <a:srgbClr val="16D4C8"/>
                </a:solidFill>
                <a:latin typeface="Montserrat Semi-Bold"/>
              </a:rPr>
              <a:t>AJAY MENON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5322" y="8598967"/>
            <a:ext cx="8974383" cy="57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4059" spc="-142">
                <a:solidFill>
                  <a:srgbClr val="FFFFFF"/>
                </a:solidFill>
                <a:latin typeface="Montserrat Medium"/>
              </a:rPr>
              <a:t>ajaymenon17@gmail.com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3090709" y="-138488"/>
            <a:ext cx="3173925" cy="10563975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2104" y="2560198"/>
            <a:ext cx="8372628" cy="6698102"/>
          </a:xfrm>
          <a:custGeom>
            <a:avLst/>
            <a:gdLst/>
            <a:ahLst/>
            <a:cxnLst/>
            <a:rect r="r" b="b" t="t" l="l"/>
            <a:pathLst>
              <a:path h="6698102" w="8372628">
                <a:moveTo>
                  <a:pt x="0" y="0"/>
                </a:moveTo>
                <a:lnTo>
                  <a:pt x="8372627" y="0"/>
                </a:lnTo>
                <a:lnTo>
                  <a:pt x="8372627" y="6698102"/>
                </a:lnTo>
                <a:lnTo>
                  <a:pt x="0" y="669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1519" y="2361318"/>
            <a:ext cx="7657781" cy="480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SELECT Dev_Id, MIN(TimeStamp) AS First_Login_Time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FROM Game_Analysis.dbo.level_details2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GROUP BY Dev_ID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ORDER BY Dev_ID;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9812" y="254949"/>
            <a:ext cx="10599488" cy="105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FIRST_LOGIN DATETIME FOR EACH DEVICE ID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104" y="2570868"/>
            <a:ext cx="7010519" cy="6988050"/>
          </a:xfrm>
          <a:custGeom>
            <a:avLst/>
            <a:gdLst/>
            <a:ahLst/>
            <a:cxnLst/>
            <a:rect r="r" b="b" t="t" l="l"/>
            <a:pathLst>
              <a:path h="6988050" w="7010519">
                <a:moveTo>
                  <a:pt x="0" y="0"/>
                </a:moveTo>
                <a:lnTo>
                  <a:pt x="7010519" y="0"/>
                </a:lnTo>
                <a:lnTo>
                  <a:pt x="7010519" y="6988050"/>
                </a:lnTo>
                <a:lnTo>
                  <a:pt x="0" y="698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6520" y="1869008"/>
            <a:ext cx="20582961" cy="723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SELECT * FROM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(  SELECT Difficulty, Dev_id, Score,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 RANK() OVER (PARTITION BY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Difficulty ORDER BY Score DESC)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AS Rank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FROM Game_Analysis.dbo.level_details2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) As RankedScores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WHERE Rank &lt;= 5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ORDER BY Difficulty, Rank;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336" y="254949"/>
            <a:ext cx="18866100" cy="105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TOP 5 SCORE BASED ON EACH DIFFICULTY LEVEL AND RANK THEM IN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-- INCREASING ORDER USING RANK. DISPLAY DEV_ID AS WELL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104" y="1897583"/>
            <a:ext cx="17139188" cy="777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SELECT * FROM SELECT P_ID, Dev_ID, MIN(TimeStamp)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FROM Game_Analysis.dbo.level_details2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GROUP BY P_ID, Dev_ID ORDER BY P_ID, Dev_ID</a:t>
            </a:r>
          </a:p>
          <a:p>
            <a:pPr algn="just">
              <a:lnSpc>
                <a:spcPts val="5656"/>
              </a:lnSpc>
            </a:pP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WITH FirstLogins AS (SELECT P_ID, MIN(TimeStamp) AS First_Login_Time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    FROM  Game_Analysis.dbo.level_details2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    GROUP BY P_ID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)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SELECT  ld.P_ID.ld.Dev_ID, fl.First_Login_Time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FROM Game_Analysis.dbo.level_details2 AS ld</a:t>
            </a:r>
          </a:p>
          <a:p>
            <a:pPr algn="just">
              <a:lnSpc>
                <a:spcPts val="5656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JOIN  FirstLogins AS fl ON ld.P_ID = fl.P_ID AND ld.TimeStamp = fl.First_Login_Time;</a:t>
            </a:r>
            <a:r>
              <a:rPr lang="en-US" sz="3125">
                <a:solidFill>
                  <a:srgbClr val="FFFFFF"/>
                </a:solidFill>
                <a:latin typeface="Montserrat"/>
              </a:rPr>
              <a:t>(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944" y="290797"/>
            <a:ext cx="17538812" cy="150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7"/>
              </a:lnSpc>
            </a:pPr>
            <a:r>
              <a:rPr lang="en-US" sz="3533" spc="-123">
                <a:solidFill>
                  <a:srgbClr val="FFFFFF"/>
                </a:solidFill>
                <a:latin typeface="Montserrat Ultra-Bold"/>
              </a:rPr>
              <a:t> FIND THE DEVICE ID THAT IS FIRST LOGGED IN(BASED ON START_DATETIME</a:t>
            </a:r>
          </a:p>
          <a:p>
            <a:pPr algn="ctr">
              <a:lnSpc>
                <a:spcPts val="3957"/>
              </a:lnSpc>
              <a:spcBef>
                <a:spcPct val="0"/>
              </a:spcBef>
            </a:pPr>
            <a:r>
              <a:rPr lang="en-US" sz="3533" spc="-123">
                <a:solidFill>
                  <a:srgbClr val="FFFFFF"/>
                </a:solidFill>
                <a:latin typeface="Montserrat Ultra-Bold"/>
              </a:rPr>
              <a:t>FOR EACH PLAYER(P_ID). OUTPUT SHOULD CONTAIN PLAYER ID, DEVICE ID FIRST LOGIN DATETIME. 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401" y="2151219"/>
            <a:ext cx="9102163" cy="741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5"/>
              </a:lnSpc>
            </a:pP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SELECT P_ID, CAST(TimeStamp AS DATE) AS Date,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SUM(Kill_Count) OVER (PARTITION BY P_ID ORDER BY CAST(TimeStamp AS DATE)) AS Cumulative_Kills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FROM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Game_Analysis.dbo.level_details2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ORDER BY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P_ID, Date;</a:t>
            </a:r>
          </a:p>
          <a:p>
            <a:pPr algn="just">
              <a:lnSpc>
                <a:spcPts val="535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48201" y="3090414"/>
            <a:ext cx="7086592" cy="6546455"/>
          </a:xfrm>
          <a:custGeom>
            <a:avLst/>
            <a:gdLst/>
            <a:ahLst/>
            <a:cxnLst/>
            <a:rect r="r" b="b" t="t" l="l"/>
            <a:pathLst>
              <a:path h="6546455" w="7086592">
                <a:moveTo>
                  <a:pt x="0" y="0"/>
                </a:moveTo>
                <a:lnTo>
                  <a:pt x="7086591" y="0"/>
                </a:lnTo>
                <a:lnTo>
                  <a:pt x="7086591" y="6546455"/>
                </a:lnTo>
                <a:lnTo>
                  <a:pt x="0" y="6546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5020" y="261975"/>
            <a:ext cx="15874280" cy="20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FOR EACH PLAYER AND DATE, HOW MANY KILL_COUNT PLAYED SO FAR BY THE PLAYER. THAT IS, THE TOTAL NUMBER OF GAMES PLAYED -- BY THE PLAYER UNTIL THAT DATE.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WINDOW FUNCTION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82179"/>
            <a:ext cx="10660800" cy="809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SELECT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a.P_ID,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CAST(a.TimeStamp AS DATE) AS Date,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(SELECT SUM(b.Kill_Count)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 FROM Game_Analysis.dbo.level_details2 b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 WHERE b.P_ID = a.P_ID AND CAST(b.TimeStamp AS DATE) &lt;= CAST(a.TimeStamp AS DATE)) AS Cumulative_Kills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FROM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Game_Analysis.dbo.level_details2 a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ORDER BY </a:t>
            </a:r>
          </a:p>
          <a:p>
            <a:pPr algn="just">
              <a:lnSpc>
                <a:spcPts val="5355"/>
              </a:lnSpc>
            </a:pPr>
            <a:r>
              <a:rPr lang="en-US" sz="2958">
                <a:solidFill>
                  <a:srgbClr val="FFFFFF"/>
                </a:solidFill>
                <a:latin typeface="Montserrat"/>
              </a:rPr>
              <a:t>    a.P_ID, Date;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48201" y="3090414"/>
            <a:ext cx="6676788" cy="6167886"/>
          </a:xfrm>
          <a:custGeom>
            <a:avLst/>
            <a:gdLst/>
            <a:ahLst/>
            <a:cxnLst/>
            <a:rect r="r" b="b" t="t" l="l"/>
            <a:pathLst>
              <a:path h="6167886" w="6676788">
                <a:moveTo>
                  <a:pt x="0" y="0"/>
                </a:moveTo>
                <a:lnTo>
                  <a:pt x="6676788" y="0"/>
                </a:lnTo>
                <a:lnTo>
                  <a:pt x="6676788" y="6167886"/>
                </a:lnTo>
                <a:lnTo>
                  <a:pt x="0" y="6167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5020" y="261975"/>
            <a:ext cx="15874280" cy="20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FOR EACH PLAYER AND DATE, HOW MANY KILL_COUNT PLAYED SO FAR BY THE PLAYER. THAT IS, THE TOTAL NUMBER OF GAMES PLAYED -- BY THE PLAYER UNTIL THAT DATE.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WITHOUT WINDOW FUNCTION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3090709" y="-138488"/>
            <a:ext cx="3173925" cy="10563975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2104" y="2560198"/>
            <a:ext cx="8372628" cy="6698102"/>
          </a:xfrm>
          <a:custGeom>
            <a:avLst/>
            <a:gdLst/>
            <a:ahLst/>
            <a:cxnLst/>
            <a:rect r="r" b="b" t="t" l="l"/>
            <a:pathLst>
              <a:path h="6698102" w="8372628">
                <a:moveTo>
                  <a:pt x="0" y="0"/>
                </a:moveTo>
                <a:lnTo>
                  <a:pt x="8372627" y="0"/>
                </a:lnTo>
                <a:lnTo>
                  <a:pt x="8372627" y="6698102"/>
                </a:lnTo>
                <a:lnTo>
                  <a:pt x="0" y="669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84737" y="2021653"/>
            <a:ext cx="7657781" cy="723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SELECT P_ID, TimeStamp, Stages_crossed, SUM(Stages_crossed) OVER (PARTITION BY P_ID ORDER BY TimeStamp) AS Cumulative_Stages_Crossed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FROM Game_Analysis.dbo.level_details2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ORDER BY P_ID, TimeStamp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9812" y="254949"/>
            <a:ext cx="10599488" cy="158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THE CUMULATIVE SUM OF AN STAGES CROSSED OVER A START_DATETIME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104" y="2159560"/>
            <a:ext cx="15502917" cy="80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WITH PlayerSessions AS (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SELECT P_ID, TimeStamp,Stages_crossed,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ROW_NUMBER() OVER (PARTITION BY P_ID ORDER BY TimeStamp DESC) AS LatestSessionRank,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SUM(Stages_crossed) OVER (PARTITION BY P_ID ORDER BY TimeStamp ROWS BETWEEN UNBOUNDED PRECEDING AND 1 PRECEDING) AS Cumulative_Stages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FROM Game_Analysis.dbo.level_details2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)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4949"/>
            <a:ext cx="17259300" cy="211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THE CUMULATIVE SUM OF AN STAGES CROSSED OVER A START_DATETIME,FOR EACH PLAYER ID BUT EXCLUDE THE MOST RECENT START_DATETIME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104" y="2159560"/>
            <a:ext cx="15502917" cy="480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SELECT P_ID, TimeStamp, Stages_crossed, Cumulative_Stages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FROM PlayerSessions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WHERE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   LatestSessionRank &gt; 1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    P_ID, TimeStamp;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680964" y="4841582"/>
            <a:ext cx="10607036" cy="5445418"/>
          </a:xfrm>
          <a:custGeom>
            <a:avLst/>
            <a:gdLst/>
            <a:ahLst/>
            <a:cxnLst/>
            <a:rect r="r" b="b" t="t" l="l"/>
            <a:pathLst>
              <a:path h="5445418" w="10607036">
                <a:moveTo>
                  <a:pt x="0" y="0"/>
                </a:moveTo>
                <a:lnTo>
                  <a:pt x="10607036" y="0"/>
                </a:lnTo>
                <a:lnTo>
                  <a:pt x="10607036" y="5445418"/>
                </a:lnTo>
                <a:lnTo>
                  <a:pt x="0" y="544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54949"/>
            <a:ext cx="17259300" cy="211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THE CUMULATIVE SUM OF AN STAGES CROSSED OVER A START_DATETIME,FOR EACH PLAYER ID BUT EXCLUDE THE MOST RECENT START_DATETIME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468" y="1252923"/>
            <a:ext cx="16896289" cy="846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WITH ScoreSums AS (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SELECT Dev_ID,  P_ID,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    SUM(Score) AS TotalScore,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    RANK() OVER (PARTITION BY Dev_ID ORDER BY SUM(Score) DESC) AS Rank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FROM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    Game_Analysis.dbo.level_details2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GROUP BY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    Dev_ID, P_ID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)</a:t>
            </a:r>
          </a:p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SELECT Dev_ID, P_ID, TotalScore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FROM    ScoreSums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WHERE Rank &lt;= 2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Dev_ID, Rank;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08623" y="3659290"/>
            <a:ext cx="8694713" cy="5599010"/>
          </a:xfrm>
          <a:custGeom>
            <a:avLst/>
            <a:gdLst/>
            <a:ahLst/>
            <a:cxnLst/>
            <a:rect r="r" b="b" t="t" l="l"/>
            <a:pathLst>
              <a:path h="5599010" w="8694713">
                <a:moveTo>
                  <a:pt x="0" y="0"/>
                </a:moveTo>
                <a:lnTo>
                  <a:pt x="8694713" y="0"/>
                </a:lnTo>
                <a:lnTo>
                  <a:pt x="8694713" y="5599010"/>
                </a:lnTo>
                <a:lnTo>
                  <a:pt x="0" y="559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1929" y="261975"/>
            <a:ext cx="14627371" cy="10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EXTRACT TOP 3 HIGHEST SUM OF SCORE FOR EACH DEVICE ID AND THE CORRESPONDING PLAYER_ID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468" y="1252923"/>
            <a:ext cx="18818607" cy="789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WITH TotalScores AS (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SELECT P_ID  SUM(Score) AS SumScore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FROM Game_Analysis.dbo.level_details2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GROUP BY  P_ID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),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AverageScore AS (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SELECT   AVG(SumScore) AS AvgSumScore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FROM TotalScore</a:t>
            </a:r>
          </a:p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SELECT ts.P_ID, ts.SumScore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FROM TotalScores ts, AverageScore av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WHERE  ts.SumScore &gt; (av.AvgSumScore * 0.5)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ORDER BY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ts.P_ID;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90844" y="2078558"/>
            <a:ext cx="4807862" cy="7073104"/>
          </a:xfrm>
          <a:custGeom>
            <a:avLst/>
            <a:gdLst/>
            <a:ahLst/>
            <a:cxnLst/>
            <a:rect r="r" b="b" t="t" l="l"/>
            <a:pathLst>
              <a:path h="7073104" w="4807862">
                <a:moveTo>
                  <a:pt x="0" y="0"/>
                </a:moveTo>
                <a:lnTo>
                  <a:pt x="4807862" y="0"/>
                </a:lnTo>
                <a:lnTo>
                  <a:pt x="4807862" y="7073104"/>
                </a:lnTo>
                <a:lnTo>
                  <a:pt x="0" y="7073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1929" y="261975"/>
            <a:ext cx="14627371" cy="15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FIND PLAYERS WHO SCORED MORE THAN 50% OF THE AVG SCORE SCORED BY SUM OF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-- scores for each player_id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29250"/>
            <a:ext cx="6441392" cy="4291410"/>
            <a:chOff x="0" y="0"/>
            <a:chExt cx="8588523" cy="57218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162" t="0" r="7162" b="0"/>
            <a:stretch>
              <a:fillRect/>
            </a:stretch>
          </p:blipFill>
          <p:spPr>
            <a:xfrm flipH="false" flipV="false">
              <a:off x="0" y="0"/>
              <a:ext cx="8588523" cy="57218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519691"/>
            <a:ext cx="6441392" cy="4291410"/>
            <a:chOff x="0" y="0"/>
            <a:chExt cx="8588523" cy="572188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16644"/>
            <a:stretch>
              <a:fillRect/>
            </a:stretch>
          </p:blipFill>
          <p:spPr>
            <a:xfrm flipH="false" flipV="false">
              <a:off x="0" y="0"/>
              <a:ext cx="8588523" cy="572188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68904" y="557791"/>
            <a:ext cx="7599634" cy="64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7"/>
              </a:lnSpc>
              <a:spcBef>
                <a:spcPct val="0"/>
              </a:spcBef>
            </a:pPr>
            <a:r>
              <a:rPr lang="en-US" sz="4533" spc="-158">
                <a:solidFill>
                  <a:srgbClr val="16D4C8"/>
                </a:solidFill>
                <a:latin typeface="Montserrat Bold"/>
              </a:rPr>
              <a:t>PLAYER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3267" y="1218281"/>
            <a:ext cx="9409257" cy="392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The File contains informinformation about individual players within a game or gaming platform., P_ID: A unique identifier for each player.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PName: The name or username of the player.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L1_Status, L2_Status: Status indicators (e.g., completion status) for different levels such as Level 1 and Level 2.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L1_Code, L2_Code: Codes or descriptors related to the gameplay or achievements within specific levels.</a:t>
            </a:r>
          </a:p>
          <a:p>
            <a:pPr algn="just" marL="0" indent="0" lvl="0">
              <a:lnSpc>
                <a:spcPts val="347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668904" y="5467350"/>
            <a:ext cx="7599634" cy="64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7"/>
              </a:lnSpc>
              <a:spcBef>
                <a:spcPct val="0"/>
              </a:spcBef>
            </a:pPr>
            <a:r>
              <a:rPr lang="en-US" sz="4533" spc="-158">
                <a:solidFill>
                  <a:srgbClr val="16D4C8"/>
                </a:solidFill>
                <a:latin typeface="Montserrat Bold"/>
              </a:rPr>
              <a:t>LEVEL DETAILS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54764" y="6351612"/>
            <a:ext cx="8223088" cy="304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6"/>
              </a:lnSpc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file is expected to contain data related to player interactions with specific levels within a game, which might include: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 Semi-Bold"/>
              </a:rPr>
              <a:t>P_ID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Dev_ID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TimeStamp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Stages_croed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 Semi-Bold"/>
              </a:rPr>
              <a:t>Level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Difficult Kill_Count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Headshots_Count</a:t>
            </a:r>
          </a:p>
          <a:p>
            <a:pPr algn="just" marL="532311" indent="-266155" lvl="1">
              <a:lnSpc>
                <a:spcPts val="3476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Montserrat Semi-Bold"/>
              </a:rPr>
              <a:t>Score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465">
                <a:solidFill>
                  <a:srgbClr val="FFFFFF"/>
                </a:solidFill>
                <a:latin typeface="Montserrat Semi-Bold"/>
              </a:rPr>
              <a:t>Lives_Earned</a:t>
            </a:r>
            <a:r>
              <a:rPr lang="en-US" sz="2465">
                <a:solidFill>
                  <a:srgbClr val="FFFFFF"/>
                </a:solidFill>
                <a:latin typeface="Montserrat"/>
              </a:rPr>
              <a:t>:</a:t>
            </a:r>
          </a:p>
          <a:p>
            <a:pPr algn="just" marL="0" indent="0" lvl="0">
              <a:lnSpc>
                <a:spcPts val="34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6974" y="1935683"/>
            <a:ext cx="18818607" cy="733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CREATE FUNCTION GetSumOfScores (@PlayerID INT)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RETURNS INT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AS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BEGIN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DECLARE @TotalScore INT;</a:t>
            </a:r>
          </a:p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SELECT @TotalScore = SUM(Score)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FROM Game_Analysis.dbo.level_details2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WHERE P_ID = @PlayerID;</a:t>
            </a:r>
          </a:p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RETURN @TotalScore;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END;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1929" y="261975"/>
            <a:ext cx="14627371" cy="10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CREATE A FUNCTION TO RETURN SUM OF SCORE FOR A GIVEN PLAYER_ID.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04268" y="2402963"/>
            <a:ext cx="12679463" cy="2857430"/>
            <a:chOff x="0" y="0"/>
            <a:chExt cx="16905951" cy="380990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16905951" cy="2743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67"/>
                </a:lnSpc>
              </a:pPr>
              <a:r>
                <a:rPr lang="en-US" sz="14077" spc="-492">
                  <a:solidFill>
                    <a:srgbClr val="16D4C8"/>
                  </a:solidFill>
                  <a:latin typeface="Montserrat Heavy"/>
                </a:rPr>
                <a:t>THANK YOU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12631" y="3212543"/>
              <a:ext cx="14080689" cy="597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5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12113" y="5957458"/>
            <a:ext cx="3863774" cy="55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4"/>
              </a:lnSpc>
              <a:spcBef>
                <a:spcPct val="0"/>
              </a:spcBef>
            </a:pPr>
            <a:r>
              <a:rPr lang="en-US" sz="3869" spc="-135">
                <a:solidFill>
                  <a:srgbClr val="16D4C8"/>
                </a:solidFill>
                <a:latin typeface="Montserrat Medium"/>
              </a:rPr>
              <a:t>Further Info: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31203" y="6912570"/>
            <a:ext cx="7225595" cy="42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6"/>
              </a:lnSpc>
              <a:spcBef>
                <a:spcPct val="0"/>
              </a:spcBef>
            </a:pPr>
            <a:r>
              <a:rPr lang="en-US" sz="2465">
                <a:solidFill>
                  <a:srgbClr val="FFFFFF"/>
                </a:solidFill>
                <a:latin typeface="Montserrat"/>
              </a:rPr>
              <a:t>ajaymenon17@gmail,com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3090709" y="-138488"/>
            <a:ext cx="3173925" cy="10563975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078558"/>
            <a:ext cx="9144000" cy="6654813"/>
          </a:xfrm>
          <a:custGeom>
            <a:avLst/>
            <a:gdLst/>
            <a:ahLst/>
            <a:cxnLst/>
            <a:rect r="r" b="b" t="t" l="l"/>
            <a:pathLst>
              <a:path h="6654813" w="9144000">
                <a:moveTo>
                  <a:pt x="0" y="0"/>
                </a:moveTo>
                <a:lnTo>
                  <a:pt x="9144000" y="0"/>
                </a:lnTo>
                <a:lnTo>
                  <a:pt x="9144000" y="6654813"/>
                </a:lnTo>
                <a:lnTo>
                  <a:pt x="0" y="6654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50" t="0" r="-227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1519" y="2361318"/>
            <a:ext cx="7657781" cy="723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SELECT pd.P_ID, ld.Dev_ID, 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pd.PName,ld.Difficulty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FROM Game_Analysis.dbo.player_details  pd</a:t>
            </a:r>
          </a:p>
          <a:p>
            <a:pPr algn="just">
              <a:lnSpc>
                <a:spcPts val="6443"/>
              </a:lnSpc>
            </a:pPr>
            <a:r>
              <a:rPr lang="en-US" sz="3559">
                <a:solidFill>
                  <a:srgbClr val="FFFFFF"/>
                </a:solidFill>
                <a:latin typeface="Montserrat"/>
              </a:rPr>
              <a:t>JOIN Game_Analysis.dbo.level_details2 ld ON pd.P_ID = ld.P_ID WHERE ld.Level = 0;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9812" y="254949"/>
            <a:ext cx="10599488" cy="158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EXTRACT P_ID,DEV_ID,PNAME AND DIFFICULTY_LEVEL OF ALL PLAYERS </a:t>
            </a: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-- at level 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3090709" y="-138488"/>
            <a:ext cx="3173925" cy="10563975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712212"/>
            <a:ext cx="8444789" cy="3247996"/>
          </a:xfrm>
          <a:custGeom>
            <a:avLst/>
            <a:gdLst/>
            <a:ahLst/>
            <a:cxnLst/>
            <a:rect r="r" b="b" t="t" l="l"/>
            <a:pathLst>
              <a:path h="3247996" w="8444789">
                <a:moveTo>
                  <a:pt x="0" y="0"/>
                </a:moveTo>
                <a:lnTo>
                  <a:pt x="8444789" y="0"/>
                </a:lnTo>
                <a:lnTo>
                  <a:pt x="8444789" y="3247996"/>
                </a:lnTo>
                <a:lnTo>
                  <a:pt x="0" y="324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7541" y="2470078"/>
            <a:ext cx="9245575" cy="730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SELECTpd.L1_Code, AVG(ld.Kill_Count) AS Avg_Kill_Count 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FROM Game_Analysis.dbo.player_details pd 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JOIN Game_Analysis.dbo.level_details2 ld ON pd.P_ID = ld.P_ID 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WHERE ld.Lives_Earned = 2 AND ld.Stages_crossed &lt;= 3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GROUP BY pd.L1_code;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4268" y="254949"/>
            <a:ext cx="10599488" cy="158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LEVEL1_CODE WISE AVG_KILL_COUNT WHERE LIVES_EARNED IS 2 AND ATLEAST 3 STAGES ARE CROSSED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336" y="2597711"/>
            <a:ext cx="10248496" cy="737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SELECT ld.Difficulty, SUM(ld.Stages_crossed) as Total_Stages_Crossed 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FROM Game_Analysis.dbo.level_details2 ld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JOIN Game_Analysis.dbo.player_details pd ON ld.P_ID = pd.P_ID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WHERE ld.Level = 2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AND ld.Dev_ID LIKE 'zm_%'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AND pd.L2_Status = 1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GROUP BY ld.Difficulty</a:t>
            </a:r>
          </a:p>
          <a:p>
            <a:pPr algn="just">
              <a:lnSpc>
                <a:spcPts val="5870"/>
              </a:lnSpc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ORDER BY Total_Stages_Crossed DESC;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64686" y="6062096"/>
            <a:ext cx="8323314" cy="4224904"/>
          </a:xfrm>
          <a:custGeom>
            <a:avLst/>
            <a:gdLst/>
            <a:ahLst/>
            <a:cxnLst/>
            <a:rect r="r" b="b" t="t" l="l"/>
            <a:pathLst>
              <a:path h="4224904" w="8323314">
                <a:moveTo>
                  <a:pt x="0" y="0"/>
                </a:moveTo>
                <a:lnTo>
                  <a:pt x="8323314" y="0"/>
                </a:lnTo>
                <a:lnTo>
                  <a:pt x="8323314" y="4224904"/>
                </a:lnTo>
                <a:lnTo>
                  <a:pt x="0" y="4224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14085375" y="-276975"/>
            <a:ext cx="3173925" cy="6339071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884664" y="257678"/>
            <a:ext cx="16909092" cy="211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THE TOTAL NUMBER OF STAGES CROSSED AT EACH DIFFUCULTY LEVELWHERE FOR LEVEL2 WITH PLAYERS USE ZM_SERIES DEVICES. ARRANGE  THE RESULT  N DECREASING ORDER OF TOTAL NUMBER OF STAGES CROSSED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3090709" y="-138488"/>
            <a:ext cx="3173925" cy="10563975"/>
          </a:xfrm>
          <a:prstGeom prst="rect">
            <a:avLst/>
          </a:prstGeom>
          <a:solidFill>
            <a:srgbClr val="16D4C8"/>
          </a:solid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1865" y="1553629"/>
            <a:ext cx="6797528" cy="8222011"/>
          </a:xfrm>
          <a:custGeom>
            <a:avLst/>
            <a:gdLst/>
            <a:ahLst/>
            <a:cxnLst/>
            <a:rect r="r" b="b" t="t" l="l"/>
            <a:pathLst>
              <a:path h="8222011" w="6797528">
                <a:moveTo>
                  <a:pt x="0" y="0"/>
                </a:moveTo>
                <a:lnTo>
                  <a:pt x="6797528" y="0"/>
                </a:lnTo>
                <a:lnTo>
                  <a:pt x="6797528" y="8222011"/>
                </a:lnTo>
                <a:lnTo>
                  <a:pt x="0" y="8222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7541" y="2470078"/>
            <a:ext cx="8271759" cy="648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SELECT ld.P_ID , COUNT( DISTINCT CONVERT(DATE, TimeStamp)) AS Unique_Days_Played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FROM Game_Analysis.dbo.level_details2 ld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GROUP BY ld.P_ID</a:t>
            </a:r>
          </a:p>
          <a:p>
            <a:pPr algn="just">
              <a:lnSpc>
                <a:spcPts val="6456"/>
              </a:lnSpc>
            </a:pPr>
            <a:r>
              <a:rPr lang="en-US" sz="3567">
                <a:solidFill>
                  <a:srgbClr val="FFFFFF"/>
                </a:solidFill>
                <a:latin typeface="Montserrat"/>
              </a:rPr>
              <a:t>HAVING COUNT(DISTINCT CONVERT(DATE,Timestamp))&gt;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4268" y="254949"/>
            <a:ext cx="10599488" cy="158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EXTRACT P_ID AND THE TOTAL NUMBER OF UNIQUE DATES FOR THOSE PLAYERS WHO HAVE PLAYED GAMES ON MULTIPLE DAY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336" y="1907108"/>
            <a:ext cx="14247988" cy="75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WITH AverageKill AS (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    SELECT AVG(ld.Kill_Count) AS AvgKillCount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    FROM Game_Analysis.dbo.level_details2 ld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    WHERE ld.Difficulty = 'Medium')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SELECT ld.P_ID, ld.Level, SUM(ld.Kill_Count) AS Total_Kill_Count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FROM Game_Analysis.dbo.level_details2 ld, Averagekill ak 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WHERE ld.Kill_Count &gt; ak.AvgkillCount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AND ld.Difficulty = 'Medium'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GROUP BY ld.P_ID, ld.Level</a:t>
            </a:r>
          </a:p>
          <a:p>
            <a:pPr algn="just">
              <a:lnSpc>
                <a:spcPts val="5465"/>
              </a:lnSpc>
            </a:pPr>
            <a:r>
              <a:rPr lang="en-US" sz="3019">
                <a:solidFill>
                  <a:srgbClr val="FFFFFF"/>
                </a:solidFill>
                <a:latin typeface="Montserrat"/>
              </a:rPr>
              <a:t>ORDER BY ld.P_ID, ld.Level</a:t>
            </a:r>
          </a:p>
          <a:p>
            <a:pPr algn="just">
              <a:lnSpc>
                <a:spcPts val="546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53886" y="2566250"/>
            <a:ext cx="5534114" cy="7721690"/>
          </a:xfrm>
          <a:custGeom>
            <a:avLst/>
            <a:gdLst/>
            <a:ahLst/>
            <a:cxnLst/>
            <a:rect r="r" b="b" t="t" l="l"/>
            <a:pathLst>
              <a:path h="7721690" w="5534114">
                <a:moveTo>
                  <a:pt x="0" y="0"/>
                </a:moveTo>
                <a:lnTo>
                  <a:pt x="5534114" y="0"/>
                </a:lnTo>
                <a:lnTo>
                  <a:pt x="5534114" y="7721690"/>
                </a:lnTo>
                <a:lnTo>
                  <a:pt x="0" y="772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51" t="0" r="-1225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4568" y="254949"/>
            <a:ext cx="17139188" cy="105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Ultra-Bold"/>
              </a:rPr>
              <a:t>FIND P_ID AND LEVEL WISE SUM OF KILL_COUNTS WHERE KILL_COUNT IS GREATER THAN AVG KILL COUNT FOR THE MEDIUM DIFFICULTY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5825"/>
            <a:ext cx="10643321" cy="903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SELECT ld.Level,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CASE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WHEN ld.Level = 1 THEN pd.L1_Code  WHEN ld.Level = 2 THEN pd.L2_Code END AS Level_Code,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SUM(ld.Lives_Earned) AS Total_Lives_Earned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FROM Game_Analysis.dbo.level_details2 ld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JOIN Game_Analysis.dbo.player_details pd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ON pd.P_ID = ld.P_ID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WHERE ld.Level &gt; 0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GROUP BY ld.Level,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CASE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WHEN ld.Level = 1 THEN pd.L1_Code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WHEN ld.Level = 2 THEN pd.L2_Code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END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ORDER BY ld.Level ASC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08623" y="3659290"/>
            <a:ext cx="8694713" cy="5599010"/>
          </a:xfrm>
          <a:custGeom>
            <a:avLst/>
            <a:gdLst/>
            <a:ahLst/>
            <a:cxnLst/>
            <a:rect r="r" b="b" t="t" l="l"/>
            <a:pathLst>
              <a:path h="5599010" w="8694713">
                <a:moveTo>
                  <a:pt x="0" y="0"/>
                </a:moveTo>
                <a:lnTo>
                  <a:pt x="8694713" y="0"/>
                </a:lnTo>
                <a:lnTo>
                  <a:pt x="8694713" y="5599010"/>
                </a:lnTo>
                <a:lnTo>
                  <a:pt x="0" y="559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1929" y="261975"/>
            <a:ext cx="14627371" cy="15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FIND LEVEL AND ITS CORRESPONDING LEVEL CODE WISE SUM OF LIVES EARNED EXCLUDING LEVEL 0. ARRANGE IN ASECENDING ORDER OF LEVEL.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68827" y="8602139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8344" y="7196586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93" y="1422397"/>
            <a:ext cx="1049858" cy="262464"/>
          </a:xfrm>
          <a:custGeom>
            <a:avLst/>
            <a:gdLst/>
            <a:ahLst/>
            <a:cxnLst/>
            <a:rect r="r" b="b" t="t" l="l"/>
            <a:pathLst>
              <a:path h="262464" w="1049858">
                <a:moveTo>
                  <a:pt x="0" y="0"/>
                </a:moveTo>
                <a:lnTo>
                  <a:pt x="1049858" y="0"/>
                </a:lnTo>
                <a:lnTo>
                  <a:pt x="1049858" y="262464"/>
                </a:lnTo>
                <a:lnTo>
                  <a:pt x="0" y="26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0329" y="-4483948"/>
            <a:ext cx="7586015" cy="7574362"/>
          </a:xfrm>
          <a:custGeom>
            <a:avLst/>
            <a:gdLst/>
            <a:ahLst/>
            <a:cxnLst/>
            <a:rect r="r" b="b" t="t" l="l"/>
            <a:pathLst>
              <a:path h="7574362" w="7586015">
                <a:moveTo>
                  <a:pt x="0" y="0"/>
                </a:moveTo>
                <a:lnTo>
                  <a:pt x="7586015" y="0"/>
                </a:lnTo>
                <a:lnTo>
                  <a:pt x="7586015" y="7574362"/>
                </a:lnTo>
                <a:lnTo>
                  <a:pt x="0" y="7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468" y="1252923"/>
            <a:ext cx="16896289" cy="903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Dev_ID, Score, Difficulty,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ROW_NUMBER() OVER (PARTITION BY Dev_ID ORDER BY Score DESC) AS Rank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FROM Game_Analysis.dbo.level_details2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WHERE  Rank &lt;= 3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ORDER BY  Dev_ID, Rank ASC</a:t>
            </a:r>
          </a:p>
          <a:p>
            <a:pPr algn="just">
              <a:lnSpc>
                <a:spcPts val="4474"/>
              </a:lnSpc>
            </a:pP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SELECT * FROM (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SELECT Dev_ID,Score, Difficulty,       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ROW_NUMBER() OVER (PARTITION BY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Dev_ID ORDER BY Score DESC) AS Rank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FROM  Game_Analysis.dbo.level_details2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) AS RankedScores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WHERE  Rank &lt;= 3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O</a:t>
            </a:r>
            <a:r>
              <a:rPr lang="en-US" sz="2471">
                <a:solidFill>
                  <a:srgbClr val="FFFFFF"/>
                </a:solidFill>
                <a:latin typeface="Montserrat"/>
              </a:rPr>
              <a:t>RDER BY </a:t>
            </a:r>
          </a:p>
          <a:p>
            <a:pPr algn="just">
              <a:lnSpc>
                <a:spcPts val="4474"/>
              </a:lnSpc>
            </a:pPr>
            <a:r>
              <a:rPr lang="en-US" sz="2471">
                <a:solidFill>
                  <a:srgbClr val="FFFFFF"/>
                </a:solidFill>
                <a:latin typeface="Montserrat"/>
              </a:rPr>
              <a:t>    Dev_ID, Rank ASC;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08623" y="3659290"/>
            <a:ext cx="8694713" cy="5599010"/>
          </a:xfrm>
          <a:custGeom>
            <a:avLst/>
            <a:gdLst/>
            <a:ahLst/>
            <a:cxnLst/>
            <a:rect r="r" b="b" t="t" l="l"/>
            <a:pathLst>
              <a:path h="5599010" w="8694713">
                <a:moveTo>
                  <a:pt x="0" y="0"/>
                </a:moveTo>
                <a:lnTo>
                  <a:pt x="8694713" y="0"/>
                </a:lnTo>
                <a:lnTo>
                  <a:pt x="8694713" y="5599010"/>
                </a:lnTo>
                <a:lnTo>
                  <a:pt x="0" y="559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1929" y="261975"/>
            <a:ext cx="14627371" cy="15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742" spc="-130">
                <a:solidFill>
                  <a:srgbClr val="FFFFFF"/>
                </a:solidFill>
                <a:latin typeface="Montserrat Bold"/>
              </a:rPr>
              <a:t>FIND TOP 3 SCORE BASED ON EACH DEV_ID AND RANK THEM IN INCREASING OR DERUSING ROW_NUMBER. DISPLAY DIFFICULTY AS WELL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DAGDPiwh6QI</dc:identifier>
  <dcterms:modified xsi:type="dcterms:W3CDTF">2011-08-01T06:04:30Z</dcterms:modified>
  <cp:revision>1</cp:revision>
  <dc:title>Black Blue Modern Business Marketing Presentation</dc:title>
</cp:coreProperties>
</file>